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  <p:embeddedFont>
      <p:font typeface="Tahoma" panose="020B0604030504040204" pitchFamily="34" charset="0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55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5264"/>
            <a:ext cx="7415927" cy="1851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Этапы развития Систем Управления Базами Данных (СУБД)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864037" y="570071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436B8EB-D02D-D8A1-776A-6FFEDE70CE4D}"/>
              </a:ext>
            </a:extLst>
          </p:cNvPr>
          <p:cNvSpPr/>
          <p:nvPr/>
        </p:nvSpPr>
        <p:spPr>
          <a:xfrm>
            <a:off x="0" y="6493313"/>
            <a:ext cx="14630400" cy="173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Выполнил: студент </a:t>
            </a:r>
            <a:r>
              <a:rPr lang="en-US" sz="2200" b="1" dirty="0">
                <a:solidFill>
                  <a:srgbClr val="5B5F71"/>
                </a:solidFill>
                <a:ea typeface="Instrument Sans Bold" pitchFamily="34" charset="-122"/>
              </a:rPr>
              <a:t>II</a:t>
            </a:r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курса </a:t>
            </a:r>
          </a:p>
          <a:p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ИИТТО, ИВТ </a:t>
            </a:r>
          </a:p>
          <a:p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Самбуев А.Б. </a:t>
            </a:r>
          </a:p>
          <a:p>
            <a:pPr algn="r"/>
            <a:endParaRPr lang="ru-RU" sz="2200" b="1" dirty="0">
              <a:solidFill>
                <a:srgbClr val="5B5F71"/>
              </a:solidFill>
              <a:ea typeface="Instrument Sans Bold" pitchFamily="34" charset="-122"/>
            </a:endParaRPr>
          </a:p>
          <a:p>
            <a:pPr algn="ctr"/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Санкт-Петербург, 2025г.</a:t>
            </a:r>
            <a:endParaRPr lang="ru-RU" sz="2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,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5B61D-3BD9-1544-3B0D-9935BC378376}"/>
              </a:ext>
            </a:extLst>
          </p:cNvPr>
          <p:cNvSpPr txBox="1"/>
          <p:nvPr/>
        </p:nvSpPr>
        <p:spPr>
          <a:xfrm>
            <a:off x="14182725" y="7855446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103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Введение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7752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Что такое СУБД?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306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Это программное обеспечение для создания, управления и взаимодействия с базами данных.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752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Цель презентации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3066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Рассмотрим ключевые этапы эволюции СУБД.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81203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Выделим значимые технологические прорывы.</a:t>
            </a:r>
            <a:endParaRPr lang="en-US" sz="1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138DCA-F977-CC4D-4420-F5603FB4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64A5B61D-3BD9-1544-3B0D-9935BC378376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41452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1. </a:t>
            </a:r>
            <a:r>
              <a:rPr lang="en-US" sz="3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Дореляционная эра (1960–1970-е)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745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93577" y="2838450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66280" y="2830711"/>
            <a:ext cx="256555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Иерархические СУБД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666280" y="3287435"/>
            <a:ext cx="275141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IMS (IBM, 1966) – первая крупная СУБД. Использовала древовидную структуру.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726305" y="2745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4855845" y="2838450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528548" y="283071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Сетевые СУБД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528548" y="3287435"/>
            <a:ext cx="275141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CODASYL (DBTG, 1971) – более гибкая структура. Множественные связи между данными.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75643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93577" y="584894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666280" y="5841206"/>
            <a:ext cx="287500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Пример использования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666280" y="629793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System 2000 (MRI Systems Corp.) использовалась NASA для управления данными Apollo.</a:t>
            </a:r>
            <a:endParaRPr lang="en-US" sz="1900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2B44E80-172A-1537-B9DF-3D67CD3E7C17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3104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Характеристики дореляционных СУБД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627590"/>
            <a:ext cx="3584615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126093" y="288964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Сложная навигация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26093" y="3346371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Требовала знания физической структуры базы данных.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27590"/>
            <a:ext cx="3584615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57524" y="2889647"/>
            <a:ext cx="28971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Ограниченная гибкость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957524" y="3346371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Изменения в структуре данных требовали перепрограммирования приложений.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435441"/>
            <a:ext cx="7415927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126093" y="5697498"/>
            <a:ext cx="366545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Фокус на производительность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26093" y="6154222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Ориентация на конкретные задачи, а не на универсальность.</a:t>
            </a:r>
            <a:endParaRPr lang="en-US" sz="1900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50B638B-A9DA-3D5D-FCB5-A9A8142CA3F9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00939"/>
            <a:ext cx="7379375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Значение дореляционной эры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788325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601641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Основы заложены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437" y="4058364"/>
            <a:ext cx="2266236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Заложила основы для последующего развития технологий управления данными.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282" y="2788325"/>
            <a:ext cx="566499" cy="566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282" y="3601641"/>
            <a:ext cx="226623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Потребности выявлены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925282" y="4366974"/>
            <a:ext cx="22662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Выявила потребность в более гибких и удобных моделях данных.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0128" y="2788325"/>
            <a:ext cx="566499" cy="566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3601641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Ключевые фигуры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00128" y="4058364"/>
            <a:ext cx="226623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Чарльз Бахман (CODASYL), Эдгар Кодд (критика моделей).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C31C47-008C-704D-26F7-B47DD0F11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0A629EC-3CB8-D2DF-3654-B74539F2362F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1472"/>
            <a:ext cx="733817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2. Реляционная эра (1970–1990-е)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094667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Модель Кодда (1970)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8490"/>
            <a:ext cx="369951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Представление данных в виде таблиц со строгими математическими основаниями.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8723" y="445317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9573101" y="28252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SQL (1974)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573101" y="3281958"/>
            <a:ext cx="41932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Язык запросов, ставший стандартом для работы с реляционными базами данных.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22989" y="344602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9573101" y="566332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Примеры СУБД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9573101" y="6120051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Oracle (1979), IBM DB2, Microsoft SQL Server.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22989" y="546020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2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6ACC58-6208-7A26-1F9B-CFA6DE15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75C05C15-5EFC-6412-7976-38E8A29A9C24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57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979" y="3130272"/>
            <a:ext cx="5578316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Расцвет реляционных СУБД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84979" y="5808821"/>
            <a:ext cx="13060323" cy="22860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3974306" y="5193090"/>
            <a:ext cx="22860" cy="615791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3754874" y="5577900"/>
            <a:ext cx="461843" cy="461843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3862626" y="5654814"/>
            <a:ext cx="24622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958822" y="4279702"/>
            <a:ext cx="20540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Простота и удобство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90243" y="4659392"/>
            <a:ext cx="5991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SQL позволял легко извлекать и манипулировать данными.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808762"/>
            <a:ext cx="22860" cy="615791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084100" y="5577900"/>
            <a:ext cx="461843" cy="461843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7191851" y="5654814"/>
            <a:ext cx="24622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288762" y="6629876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Гибкость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19468" y="7009567"/>
            <a:ext cx="5991344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Возможность изменения структуры без перепрограммирования приложений.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32758" y="5193090"/>
            <a:ext cx="22860" cy="615791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10413325" y="5577900"/>
            <a:ext cx="461843" cy="461843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10521077" y="5654814"/>
            <a:ext cx="24622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9617988" y="3951327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Стандартизация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648694" y="4331018"/>
            <a:ext cx="5991344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SQL обеспечил переносимость между различными реляционными СУБД.</a:t>
            </a:r>
            <a:endParaRPr lang="en-US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AB5204C-FBA7-09C4-D2E5-D4C8AACE9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C7A7B9A5-290F-EF73-F1F7-F79A06646A79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2097" y="828794"/>
            <a:ext cx="7512606" cy="1165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3. Пост-реляционная эра (2000-е – настоящее время)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097" y="2343507"/>
            <a:ext cx="1165265" cy="2015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16929" y="2576513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NoSQL СУБД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816929" y="3007638"/>
            <a:ext cx="599777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MongoDB, Cassandra, Redis. Ориентированы на масштабируемость, гибкость и неструктурированные данные.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097" y="4359354"/>
            <a:ext cx="1165265" cy="16429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6929" y="4592360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NewSQL СУБД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816929" y="5023485"/>
            <a:ext cx="5997773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Google Spanner, CockroachDB. Сочетают масштабируемость NoSQL с ACID-транзакциями реляционных СУБД.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097" y="6002298"/>
            <a:ext cx="1165265" cy="13983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16929" y="6235303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Примеры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816929" y="6666428"/>
            <a:ext cx="5997773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GraphDB (Neo4j), DocumentDB (MongoDB), Key-Value (Redis).</a:t>
            </a:r>
            <a:endParaRPr lang="en-US" sz="1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02F978-02E1-5BCB-05BB-7A3321914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6870" y="7545731"/>
            <a:ext cx="2543530" cy="666843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0D1D12F-5CE5-EB4E-5C68-BD92EEC0ACBF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2039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Заключение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4037" y="2331244"/>
            <a:ext cx="2150269" cy="1345406"/>
          </a:xfrm>
          <a:prstGeom prst="roundRect">
            <a:avLst>
              <a:gd name="adj" fmla="val 770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765578" y="278689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257806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Эволюция СУБД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261122" y="3034784"/>
            <a:ext cx="73418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Отражает изменения в потребностях бизнеса и технологиях.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66141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864037" y="3799999"/>
            <a:ext cx="4300657" cy="1345406"/>
          </a:xfrm>
          <a:prstGeom prst="roundRect">
            <a:avLst>
              <a:gd name="adj" fmla="val 770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2840712" y="425565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4046815"/>
            <a:ext cx="329017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От иерархических структур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411510" y="4503539"/>
            <a:ext cx="329017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К гибким NoSQL решениям.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3016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1"/>
          <p:cNvSpPr/>
          <p:nvPr/>
        </p:nvSpPr>
        <p:spPr>
          <a:xfrm>
            <a:off x="864037" y="5268754"/>
            <a:ext cx="6451163" cy="1740456"/>
          </a:xfrm>
          <a:prstGeom prst="roundRect">
            <a:avLst>
              <a:gd name="adj" fmla="val 5958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3915966" y="592193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551557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Поиск баланса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62017" y="5972294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Между производительностью, масштабируемостью и удобством.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50C2A96-AC10-66FF-39D0-0C3C4B2A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035" y="7562757"/>
            <a:ext cx="2543530" cy="666843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A6AACDE0-6186-06CB-D9CD-5C05D77F551C}"/>
              </a:ext>
            </a:extLst>
          </p:cNvPr>
          <p:cNvSpPr txBox="1"/>
          <p:nvPr/>
        </p:nvSpPr>
        <p:spPr>
          <a:xfrm>
            <a:off x="14182725" y="7860268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388</Words>
  <Application>Microsoft Office PowerPoint</Application>
  <PresentationFormat>Произвольный</PresentationFormat>
  <Paragraphs>92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Patrick Hand</vt:lpstr>
      <vt:lpstr>Tahoma</vt:lpstr>
      <vt:lpstr>Arial</vt:lpstr>
      <vt:lpstr>Instrument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Алдар Самбуев</cp:lastModifiedBy>
  <cp:revision>3</cp:revision>
  <dcterms:created xsi:type="dcterms:W3CDTF">2025-06-06T04:08:25Z</dcterms:created>
  <dcterms:modified xsi:type="dcterms:W3CDTF">2025-06-06T04:42:19Z</dcterms:modified>
</cp:coreProperties>
</file>